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sldIdLst>
    <p:sldId id="293" r:id="rId5"/>
    <p:sldId id="295" r:id="rId6"/>
    <p:sldId id="296" r:id="rId7"/>
    <p:sldId id="297" r:id="rId8"/>
    <p:sldId id="298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307" r:id="rId17"/>
    <p:sldId id="30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0" autoAdjust="0"/>
    <p:restoredTop sz="78627" autoAdjust="0"/>
  </p:normalViewPr>
  <p:slideViewPr>
    <p:cSldViewPr snapToGrid="0">
      <p:cViewPr varScale="1">
        <p:scale>
          <a:sx n="95" d="100"/>
          <a:sy n="95" d="100"/>
        </p:scale>
        <p:origin x="12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01430-A0C0-4E9B-99FC-680E61A21900}" type="datetimeFigureOut">
              <a:rPr lang="en-AU" smtClean="0"/>
              <a:t>5/10/2023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BC30F-5F87-4997-A9B6-39485C3D7FF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3224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Old models:</a:t>
            </a:r>
          </a:p>
          <a:p>
            <a:r>
              <a:rPr lang="en-AU" dirty="0"/>
              <a:t>	well defined by mathematical functions</a:t>
            </a:r>
          </a:p>
          <a:p>
            <a:r>
              <a:rPr lang="en-AU" dirty="0"/>
              <a:t>	often exhibited simple behaviour</a:t>
            </a:r>
          </a:p>
          <a:p>
            <a:r>
              <a:rPr lang="en-AU" dirty="0"/>
              <a:t>	homogenous agents</a:t>
            </a:r>
          </a:p>
          <a:p>
            <a:r>
              <a:rPr lang="en-AU" dirty="0"/>
              <a:t>	linear functions</a:t>
            </a:r>
          </a:p>
          <a:p>
            <a:endParaRPr lang="en-AU" dirty="0"/>
          </a:p>
          <a:p>
            <a:r>
              <a:rPr lang="en-AU" dirty="0"/>
              <a:t>New models:</a:t>
            </a:r>
          </a:p>
          <a:p>
            <a:r>
              <a:rPr lang="en-AU" dirty="0"/>
              <a:t>	driven by simulation</a:t>
            </a:r>
          </a:p>
          <a:p>
            <a:r>
              <a:rPr lang="en-AU" dirty="0"/>
              <a:t>	heterogeneous models and persistently complex behaviour</a:t>
            </a:r>
          </a:p>
          <a:p>
            <a:endParaRPr lang="en-AU" dirty="0"/>
          </a:p>
          <a:p>
            <a:r>
              <a:rPr lang="en-AU" dirty="0"/>
              <a:t>Characteristics of real opinions:</a:t>
            </a:r>
          </a:p>
          <a:p>
            <a:r>
              <a:rPr lang="en-AU" dirty="0"/>
              <a:t>	(a) diversity of opinions across society, (b) opinion subcultures, and (c) pluralistic </a:t>
            </a:r>
            <a:r>
              <a:rPr lang="en-AU" dirty="0" err="1"/>
              <a:t>ignoranc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BC30F-5F87-4997-A9B6-39485C3D7FFB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3326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Stanford network analysis project</a:t>
            </a:r>
          </a:p>
          <a:p>
            <a:r>
              <a:rPr lang="en-AU" dirty="0"/>
              <a:t>Cliquishness: define</a:t>
            </a:r>
          </a:p>
          <a:p>
            <a:r>
              <a:rPr lang="en-AU" dirty="0"/>
              <a:t>Degree: ~44, </a:t>
            </a:r>
            <a:r>
              <a:rPr lang="en-AU" dirty="0" err="1"/>
              <a:t>stdev</a:t>
            </a:r>
            <a:r>
              <a:rPr lang="en-AU" dirty="0"/>
              <a:t> of 25, median of 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BC30F-5F87-4997-A9B6-39485C3D7FFB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3890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BC30F-5F87-4997-A9B6-39485C3D7FFB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5875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Note on iteration counts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BC30F-5F87-4997-A9B6-39485C3D7FFB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61663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Note on iteration counts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BC30F-5F87-4997-A9B6-39485C3D7FFB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9397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Future discussion:</a:t>
            </a:r>
          </a:p>
          <a:p>
            <a:r>
              <a:rPr lang="en-AU" dirty="0"/>
              <a:t>	influence networks</a:t>
            </a:r>
          </a:p>
          <a:p>
            <a:r>
              <a:rPr lang="en-AU" dirty="0"/>
              <a:t>	more models</a:t>
            </a:r>
          </a:p>
          <a:p>
            <a:r>
              <a:rPr lang="en-AU" dirty="0"/>
              <a:t>	more network characteristic studies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BC30F-5F87-4997-A9B6-39485C3D7FFB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6839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10/5/2023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10/5/2023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Opinion dynamics models in empirically justified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Joel Wildman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Modifications to the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B84A45-B21E-E2E2-06C7-5FBD2D70C3F5}"/>
              </a:ext>
            </a:extLst>
          </p:cNvPr>
          <p:cNvSpPr txBox="1"/>
          <p:nvPr/>
        </p:nvSpPr>
        <p:spPr>
          <a:xfrm>
            <a:off x="906518" y="1844565"/>
            <a:ext cx="4469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PFS internal vs external ??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4338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Simulation</a:t>
            </a:r>
          </a:p>
        </p:txBody>
      </p:sp>
      <p:pic>
        <p:nvPicPr>
          <p:cNvPr id="4" name="Picture 3" descr="A graph of a number of black squares&#10;&#10;Description automatically generated">
            <a:extLst>
              <a:ext uri="{FF2B5EF4-FFF2-40B4-BE49-F238E27FC236}">
                <a16:creationId xmlns:a16="http://schemas.microsoft.com/office/drawing/2014/main" id="{3D405D41-1C14-7A4D-A44F-C9DF60388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764" y="2591085"/>
            <a:ext cx="2502832" cy="209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957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PFS Results</a:t>
            </a:r>
          </a:p>
        </p:txBody>
      </p:sp>
      <p:pic>
        <p:nvPicPr>
          <p:cNvPr id="6" name="Picture 5" descr="A graph of a number of gray squares&#10;&#10;Description automatically generated with medium confidence">
            <a:extLst>
              <a:ext uri="{FF2B5EF4-FFF2-40B4-BE49-F238E27FC236}">
                <a16:creationId xmlns:a16="http://schemas.microsoft.com/office/drawing/2014/main" id="{447B420A-7DCC-3EB8-F70E-B6BCC898D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74" y="3543065"/>
            <a:ext cx="2904725" cy="262455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pic>
        <p:nvPicPr>
          <p:cNvPr id="8" name="Picture 7" descr="A graph of a number of gray squares&#10;&#10;Description automatically generated with medium confidence">
            <a:extLst>
              <a:ext uri="{FF2B5EF4-FFF2-40B4-BE49-F238E27FC236}">
                <a16:creationId xmlns:a16="http://schemas.microsoft.com/office/drawing/2014/main" id="{70B6CF2F-CDF0-A404-814C-C2DB7B0F4B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6511" y="2723103"/>
            <a:ext cx="2288777" cy="197795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pic>
        <p:nvPicPr>
          <p:cNvPr id="10" name="Picture 9" descr="A graph of grayscale squares&#10;&#10;Description automatically generated">
            <a:extLst>
              <a:ext uri="{FF2B5EF4-FFF2-40B4-BE49-F238E27FC236}">
                <a16:creationId xmlns:a16="http://schemas.microsoft.com/office/drawing/2014/main" id="{7C935421-3AF9-9E85-452D-E41095E6F7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9462" y="2723103"/>
            <a:ext cx="2311318" cy="197795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pic>
        <p:nvPicPr>
          <p:cNvPr id="12" name="Picture 11" descr="A graph of a number of gray squares&#10;&#10;Description automatically generated with medium confidence">
            <a:extLst>
              <a:ext uri="{FF2B5EF4-FFF2-40B4-BE49-F238E27FC236}">
                <a16:creationId xmlns:a16="http://schemas.microsoft.com/office/drawing/2014/main" id="{A1E79F23-2C6E-9787-74AD-3036A5537C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7709" y="2723103"/>
            <a:ext cx="2367165" cy="197795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F39F98-6CEC-183E-5CBA-54E8B2F48F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574" y="826185"/>
            <a:ext cx="2904725" cy="242194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D25677A-4E3F-EFEE-83AA-A01111F150F6}"/>
              </a:ext>
            </a:extLst>
          </p:cNvPr>
          <p:cNvSpPr txBox="1"/>
          <p:nvPr/>
        </p:nvSpPr>
        <p:spPr>
          <a:xfrm>
            <a:off x="4583955" y="4836839"/>
            <a:ext cx="1353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70% of edges</a:t>
            </a:r>
          </a:p>
          <a:p>
            <a:pPr algn="ctr"/>
            <a:r>
              <a:rPr lang="en-AU" sz="900" dirty="0"/>
              <a:t>(x̄ degree: 30)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89E88D-1F2C-3087-87A2-F9D6B3144D79}"/>
              </a:ext>
            </a:extLst>
          </p:cNvPr>
          <p:cNvSpPr txBox="1"/>
          <p:nvPr/>
        </p:nvSpPr>
        <p:spPr>
          <a:xfrm>
            <a:off x="7248177" y="4836839"/>
            <a:ext cx="135388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50% of edges</a:t>
            </a:r>
          </a:p>
          <a:p>
            <a:pPr algn="ctr"/>
            <a:r>
              <a:rPr lang="en-AU" sz="900" dirty="0"/>
              <a:t>(x̄ degree: 21)</a:t>
            </a:r>
          </a:p>
          <a:p>
            <a:pPr algn="ctr"/>
            <a:endParaRPr lang="en-AU" sz="9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D9E9A1-9928-B1A0-A26D-63DF380B24FB}"/>
              </a:ext>
            </a:extLst>
          </p:cNvPr>
          <p:cNvSpPr txBox="1"/>
          <p:nvPr/>
        </p:nvSpPr>
        <p:spPr>
          <a:xfrm>
            <a:off x="9824347" y="4855342"/>
            <a:ext cx="135388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30% of edges</a:t>
            </a:r>
          </a:p>
          <a:p>
            <a:pPr algn="ctr"/>
            <a:r>
              <a:rPr lang="en-AU" sz="900" dirty="0"/>
              <a:t>(x̄ degree: 13)</a:t>
            </a:r>
          </a:p>
          <a:p>
            <a:pPr algn="ctr"/>
            <a:endParaRPr lang="en-AU" sz="9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9F79C3-C3FB-CB61-416A-417F9D697DEB}"/>
              </a:ext>
            </a:extLst>
          </p:cNvPr>
          <p:cNvSpPr txBox="1"/>
          <p:nvPr/>
        </p:nvSpPr>
        <p:spPr>
          <a:xfrm>
            <a:off x="1546992" y="3250642"/>
            <a:ext cx="13538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Lattice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8ED51C-043D-890F-2862-A9E8114EDDFA}"/>
              </a:ext>
            </a:extLst>
          </p:cNvPr>
          <p:cNvSpPr txBox="1"/>
          <p:nvPr/>
        </p:nvSpPr>
        <p:spPr>
          <a:xfrm>
            <a:off x="1546992" y="6226565"/>
            <a:ext cx="13538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Facebook</a:t>
            </a:r>
          </a:p>
        </p:txBody>
      </p:sp>
    </p:spTree>
    <p:extLst>
      <p:ext uri="{BB962C8B-B14F-4D97-AF65-F5344CB8AC3E}">
        <p14:creationId xmlns:p14="http://schemas.microsoft.com/office/powerpoint/2010/main" val="2291046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DGF Results</a:t>
            </a:r>
          </a:p>
        </p:txBody>
      </p:sp>
    </p:spTree>
    <p:extLst>
      <p:ext uri="{BB962C8B-B14F-4D97-AF65-F5344CB8AC3E}">
        <p14:creationId xmlns:p14="http://schemas.microsoft.com/office/powerpoint/2010/main" val="3469056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Discussion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41E2F8-FE79-165B-792D-3552977D84F2}"/>
              </a:ext>
            </a:extLst>
          </p:cNvPr>
          <p:cNvSpPr txBox="1"/>
          <p:nvPr/>
        </p:nvSpPr>
        <p:spPr>
          <a:xfrm>
            <a:off x="964814" y="2315522"/>
            <a:ext cx="5415455" cy="2226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dirty="0"/>
              <a:t>Minor changes in outcome but no novel mechanics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dirty="0"/>
              <a:t>Connectivity as the driving factor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dirty="0"/>
              <a:t>Future research</a:t>
            </a:r>
          </a:p>
        </p:txBody>
      </p:sp>
    </p:spTree>
    <p:extLst>
      <p:ext uri="{BB962C8B-B14F-4D97-AF65-F5344CB8AC3E}">
        <p14:creationId xmlns:p14="http://schemas.microsoft.com/office/powerpoint/2010/main" val="973147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/>
              <a:t>An introduction to social modelling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B84A45-B21E-E2E2-06C7-5FBD2D70C3F5}"/>
              </a:ext>
            </a:extLst>
          </p:cNvPr>
          <p:cNvSpPr txBox="1"/>
          <p:nvPr/>
        </p:nvSpPr>
        <p:spPr>
          <a:xfrm>
            <a:off x="930167" y="2055835"/>
            <a:ext cx="4469524" cy="2746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What are Social Networks?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What are Opinion Dynamics Models?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How can we improve them?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Problem statement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AE866C-C1CB-12A3-0AC5-C420C25ED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7981" y="1960902"/>
            <a:ext cx="3745260" cy="321398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1C2533-522A-AFBB-982D-362AE7D23841}"/>
              </a:ext>
            </a:extLst>
          </p:cNvPr>
          <p:cNvSpPr txBox="1"/>
          <p:nvPr/>
        </p:nvSpPr>
        <p:spPr>
          <a:xfrm>
            <a:off x="6834352" y="5310776"/>
            <a:ext cx="4635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Reduced </a:t>
            </a:r>
            <a:r>
              <a:rPr lang="en-AU" sz="900" dirty="0" err="1"/>
              <a:t>Krackhardt’s</a:t>
            </a:r>
            <a:r>
              <a:rPr lang="en-AU" sz="900" dirty="0"/>
              <a:t> advice network</a:t>
            </a:r>
          </a:p>
          <a:p>
            <a:pPr algn="ctr"/>
            <a:r>
              <a:rPr lang="en-AU" sz="900" dirty="0"/>
              <a:t>with 17 nodes, Jia, P., </a:t>
            </a:r>
            <a:r>
              <a:rPr lang="en-AU" sz="900" dirty="0" err="1"/>
              <a:t>MirTabatabaei</a:t>
            </a:r>
            <a:r>
              <a:rPr lang="en-AU" sz="900" dirty="0"/>
              <a:t>, A., </a:t>
            </a:r>
            <a:r>
              <a:rPr lang="en-AU" sz="900" dirty="0" err="1"/>
              <a:t>Friedkin</a:t>
            </a:r>
            <a:r>
              <a:rPr lang="en-AU" sz="900" dirty="0"/>
              <a:t>, N. E., &amp; Bullo, F. (2015). Opinion dynamics and the evolution of social power in influence networks. </a:t>
            </a:r>
            <a:r>
              <a:rPr lang="en-AU" sz="900" i="1" dirty="0"/>
              <a:t>SIAM review</a:t>
            </a:r>
            <a:r>
              <a:rPr lang="en-AU" sz="900" dirty="0"/>
              <a:t>, </a:t>
            </a:r>
            <a:r>
              <a:rPr lang="en-AU" sz="900" i="1" dirty="0"/>
              <a:t>57</a:t>
            </a:r>
            <a:r>
              <a:rPr lang="en-AU" sz="900" dirty="0"/>
              <a:t>(3), 367-397.</a:t>
            </a:r>
          </a:p>
        </p:txBody>
      </p:sp>
    </p:spTree>
    <p:extLst>
      <p:ext uri="{BB962C8B-B14F-4D97-AF65-F5344CB8AC3E}">
        <p14:creationId xmlns:p14="http://schemas.microsoft.com/office/powerpoint/2010/main" val="204954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Existing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B84A45-B21E-E2E2-06C7-5FBD2D70C3F5}"/>
              </a:ext>
            </a:extLst>
          </p:cNvPr>
          <p:cNvSpPr txBox="1"/>
          <p:nvPr/>
        </p:nvSpPr>
        <p:spPr>
          <a:xfrm>
            <a:off x="7597853" y="2054270"/>
            <a:ext cx="5100144" cy="2746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Older Models</a:t>
            </a:r>
          </a:p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Mathematically oriented</a:t>
            </a:r>
          </a:p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Advent of computer simulation</a:t>
            </a:r>
          </a:p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Modern models</a:t>
            </a:r>
          </a:p>
        </p:txBody>
      </p:sp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415ACDF-7438-A017-3619-797C0C1CA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261" y="1597687"/>
            <a:ext cx="2103412" cy="1371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70F6DF-EEBA-F462-8A98-7C5A95751156}"/>
              </a:ext>
            </a:extLst>
          </p:cNvPr>
          <p:cNvSpPr txBox="1"/>
          <p:nvPr/>
        </p:nvSpPr>
        <p:spPr>
          <a:xfrm>
            <a:off x="871229" y="2969287"/>
            <a:ext cx="1881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Example of convergent network in the DeGroot Model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10836D-63FD-D4F5-93C1-C10D1C97CD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1487" y="2733687"/>
            <a:ext cx="2695473" cy="175938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AD3F71-0F35-0337-E4EA-3D4375DD59B2}"/>
              </a:ext>
            </a:extLst>
          </p:cNvPr>
          <p:cNvSpPr txBox="1"/>
          <p:nvPr/>
        </p:nvSpPr>
        <p:spPr>
          <a:xfrm rot="10800000" flipV="1">
            <a:off x="4317759" y="4723909"/>
            <a:ext cx="25681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50" dirty="0"/>
              <a:t>Rainer, H., &amp; Krause, U. (2002). Opinion dynamics and bounded confidence: models, analysis and simulation.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E12E1C-4FED-850A-C677-FE46706C357F}"/>
              </a:ext>
            </a:extLst>
          </p:cNvPr>
          <p:cNvSpPr txBox="1"/>
          <p:nvPr/>
        </p:nvSpPr>
        <p:spPr>
          <a:xfrm>
            <a:off x="4133156" y="4493076"/>
            <a:ext cx="29415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 err="1"/>
              <a:t>Hegselmann</a:t>
            </a:r>
            <a:r>
              <a:rPr lang="en-AU" sz="900" dirty="0"/>
              <a:t>-Krause bounded confidence model</a:t>
            </a:r>
          </a:p>
        </p:txBody>
      </p:sp>
      <p:pic>
        <p:nvPicPr>
          <p:cNvPr id="12" name="Picture 11" descr="A screenshot of a graph showing different colored dots&#10;&#10;Description automatically generated with medium confidence">
            <a:extLst>
              <a:ext uri="{FF2B5EF4-FFF2-40B4-BE49-F238E27FC236}">
                <a16:creationId xmlns:a16="http://schemas.microsoft.com/office/drawing/2014/main" id="{8F3AA365-E898-5757-4E89-8C7500D7F8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261" y="4208159"/>
            <a:ext cx="2947811" cy="111961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830B877-F227-27E2-E984-56934769D3E8}"/>
              </a:ext>
            </a:extLst>
          </p:cNvPr>
          <p:cNvSpPr txBox="1"/>
          <p:nvPr/>
        </p:nvSpPr>
        <p:spPr>
          <a:xfrm>
            <a:off x="766474" y="5447031"/>
            <a:ext cx="29415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Peter </a:t>
            </a:r>
            <a:r>
              <a:rPr lang="en-AU" sz="900" dirty="0" err="1"/>
              <a:t>Duggins</a:t>
            </a:r>
            <a:r>
              <a:rPr lang="en-AU" sz="900" dirty="0"/>
              <a:t>’ social influence model environment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8516A3-20DB-9774-7A4D-866C7C97F9FF}"/>
              </a:ext>
            </a:extLst>
          </p:cNvPr>
          <p:cNvSpPr txBox="1"/>
          <p:nvPr/>
        </p:nvSpPr>
        <p:spPr>
          <a:xfrm rot="10800000" flipV="1">
            <a:off x="950116" y="5677863"/>
            <a:ext cx="2568100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50" dirty="0" err="1"/>
              <a:t>Duggins</a:t>
            </a:r>
            <a:r>
              <a:rPr lang="en-AU" sz="650" dirty="0"/>
              <a:t>, P. (2014). A psychologically-motivated model of opinion change with applications to American politics. </a:t>
            </a:r>
            <a:r>
              <a:rPr lang="en-AU" sz="650" i="1" dirty="0" err="1"/>
              <a:t>arXiv</a:t>
            </a:r>
            <a:r>
              <a:rPr lang="en-AU" sz="650" i="1" dirty="0"/>
              <a:t> preprint arXiv:1406.7770</a:t>
            </a:r>
            <a:r>
              <a:rPr lang="en-AU" sz="6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7550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Which are right for us?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B84A45-B21E-E2E2-06C7-5FBD2D70C3F5}"/>
              </a:ext>
            </a:extLst>
          </p:cNvPr>
          <p:cNvSpPr txBox="1"/>
          <p:nvPr/>
        </p:nvSpPr>
        <p:spPr>
          <a:xfrm>
            <a:off x="804041" y="2315522"/>
            <a:ext cx="5415455" cy="2226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dirty="0"/>
              <a:t>DeGroot-</a:t>
            </a:r>
            <a:r>
              <a:rPr lang="en-AU" dirty="0" err="1"/>
              <a:t>Friedkin</a:t>
            </a:r>
            <a:r>
              <a:rPr lang="en-AU" dirty="0"/>
              <a:t> model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dirty="0"/>
              <a:t>Mathematical basis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dirty="0"/>
              <a:t>Preference Falsification Simulation model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dirty="0"/>
              <a:t>Psychologically driven, complex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A048F1-7A7C-84B6-626E-6FFD40B06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6409" y="1798136"/>
            <a:ext cx="4157272" cy="1113478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E64D1C-CDA0-4338-B67D-776207D05673}"/>
              </a:ext>
            </a:extLst>
          </p:cNvPr>
          <p:cNvSpPr txBox="1"/>
          <p:nvPr/>
        </p:nvSpPr>
        <p:spPr>
          <a:xfrm>
            <a:off x="8425355" y="3146518"/>
            <a:ext cx="742570" cy="564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AU" dirty="0"/>
              <a:t>VS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ED178D-BC47-C15A-E96A-4817326BA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1832" y="3912525"/>
            <a:ext cx="2497816" cy="203512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936C15-24E9-D878-D029-E27C1B7B19D7}"/>
              </a:ext>
            </a:extLst>
          </p:cNvPr>
          <p:cNvSpPr txBox="1"/>
          <p:nvPr/>
        </p:nvSpPr>
        <p:spPr>
          <a:xfrm>
            <a:off x="6219496" y="2945474"/>
            <a:ext cx="49424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50" dirty="0"/>
              <a:t>Jia, P., </a:t>
            </a:r>
            <a:r>
              <a:rPr lang="en-AU" sz="650" dirty="0" err="1"/>
              <a:t>MirTabatabaei</a:t>
            </a:r>
            <a:r>
              <a:rPr lang="en-AU" sz="650" dirty="0"/>
              <a:t>, A., </a:t>
            </a:r>
            <a:r>
              <a:rPr lang="en-AU" sz="650" dirty="0" err="1"/>
              <a:t>Friedkin</a:t>
            </a:r>
            <a:r>
              <a:rPr lang="en-AU" sz="650" dirty="0"/>
              <a:t>, N. E., &amp; Bullo, F. (2015). Opinion dynamics and the evolution of social power in influence networks. </a:t>
            </a:r>
            <a:r>
              <a:rPr lang="en-AU" sz="650" i="1" dirty="0"/>
              <a:t>SIAM review</a:t>
            </a:r>
            <a:r>
              <a:rPr lang="en-AU" sz="650" dirty="0"/>
              <a:t>, </a:t>
            </a:r>
            <a:r>
              <a:rPr lang="en-AU" sz="650" i="1" dirty="0"/>
              <a:t>57</a:t>
            </a:r>
            <a:r>
              <a:rPr lang="en-AU" sz="650" dirty="0"/>
              <a:t>(3), 367-397.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11DB33-2C5D-90AD-9E19-38E288990D15}"/>
              </a:ext>
            </a:extLst>
          </p:cNvPr>
          <p:cNvSpPr txBox="1"/>
          <p:nvPr/>
        </p:nvSpPr>
        <p:spPr>
          <a:xfrm>
            <a:off x="6219496" y="6058852"/>
            <a:ext cx="49424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50" dirty="0"/>
              <a:t>León-Medina, F. J., Tena-Sánchez, J., &amp; Miguel, F. J. (2020). Fakers becoming believers: how opinion dynamics are shaped by preference falsification, impression management and coherence heuristics. </a:t>
            </a:r>
            <a:r>
              <a:rPr lang="en-AU" sz="650" i="1" dirty="0"/>
              <a:t>Quality &amp; Quantity</a:t>
            </a:r>
            <a:r>
              <a:rPr lang="en-AU" sz="650" dirty="0"/>
              <a:t>, </a:t>
            </a:r>
            <a:r>
              <a:rPr lang="en-AU" sz="650" i="1" dirty="0"/>
              <a:t>54</a:t>
            </a:r>
            <a:r>
              <a:rPr lang="en-AU" sz="650" dirty="0"/>
              <a:t>(2), 385-412.</a:t>
            </a:r>
          </a:p>
        </p:txBody>
      </p:sp>
    </p:spTree>
    <p:extLst>
      <p:ext uri="{BB962C8B-B14F-4D97-AF65-F5344CB8AC3E}">
        <p14:creationId xmlns:p14="http://schemas.microsoft.com/office/powerpoint/2010/main" val="2439328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DeGroot-</a:t>
            </a:r>
            <a:r>
              <a:rPr lang="en-US" sz="2800" dirty="0" err="1"/>
              <a:t>Friedkin</a:t>
            </a:r>
            <a:r>
              <a:rPr lang="en-US" sz="2800" dirty="0"/>
              <a:t> model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B84A45-B21E-E2E2-06C7-5FBD2D70C3F5}"/>
              </a:ext>
            </a:extLst>
          </p:cNvPr>
          <p:cNvSpPr txBox="1"/>
          <p:nvPr/>
        </p:nvSpPr>
        <p:spPr>
          <a:xfrm>
            <a:off x="8264020" y="2310463"/>
            <a:ext cx="4469524" cy="2053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General principle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Update rules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Environment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AB4045-0223-6B40-0404-FBDC61EF6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579" y="1730415"/>
            <a:ext cx="3119116" cy="231892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164A05-A3F7-25B2-E5D6-3D4E84F68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845" y="2653602"/>
            <a:ext cx="3409534" cy="254596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03A9A5F-E019-7E2F-8076-52525E088930}"/>
              </a:ext>
            </a:extLst>
          </p:cNvPr>
          <p:cNvSpPr txBox="1"/>
          <p:nvPr/>
        </p:nvSpPr>
        <p:spPr>
          <a:xfrm>
            <a:off x="414746" y="4133463"/>
            <a:ext cx="34870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DGF self weights over 10 issues, 100 node complete graph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C7CC0B-1B2A-B726-0A83-AB4ACAD2208B}"/>
              </a:ext>
            </a:extLst>
          </p:cNvPr>
          <p:cNvSpPr txBox="1"/>
          <p:nvPr/>
        </p:nvSpPr>
        <p:spPr>
          <a:xfrm>
            <a:off x="4057100" y="5310621"/>
            <a:ext cx="34870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DGF opinions over 10 issues, 100 node complete graph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DF0609-A261-1ED6-55A0-EB51C52AF59C}"/>
              </a:ext>
            </a:extLst>
          </p:cNvPr>
          <p:cNvSpPr txBox="1"/>
          <p:nvPr/>
        </p:nvSpPr>
        <p:spPr>
          <a:xfrm rot="16200000">
            <a:off x="3894988" y="3863355"/>
            <a:ext cx="5863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00" dirty="0"/>
              <a:t>Opinion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137EDC-2A2D-7BEF-D029-E9A3C4071242}"/>
              </a:ext>
            </a:extLst>
          </p:cNvPr>
          <p:cNvSpPr txBox="1"/>
          <p:nvPr/>
        </p:nvSpPr>
        <p:spPr>
          <a:xfrm>
            <a:off x="5501598" y="5014900"/>
            <a:ext cx="5863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00" dirty="0"/>
              <a:t>Iteration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5C8F8-DA45-6866-B228-0C55B9E857A6}"/>
              </a:ext>
            </a:extLst>
          </p:cNvPr>
          <p:cNvSpPr txBox="1"/>
          <p:nvPr/>
        </p:nvSpPr>
        <p:spPr>
          <a:xfrm>
            <a:off x="1854946" y="3869455"/>
            <a:ext cx="58638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00" dirty="0"/>
              <a:t>Issue</a:t>
            </a:r>
          </a:p>
        </p:txBody>
      </p:sp>
    </p:spTree>
    <p:extLst>
      <p:ext uri="{BB962C8B-B14F-4D97-AF65-F5344CB8AC3E}">
        <p14:creationId xmlns:p14="http://schemas.microsoft.com/office/powerpoint/2010/main" val="3368395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Preference Falsification Simulation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B84A45-B21E-E2E2-06C7-5FBD2D70C3F5}"/>
              </a:ext>
            </a:extLst>
          </p:cNvPr>
          <p:cNvSpPr txBox="1"/>
          <p:nvPr/>
        </p:nvSpPr>
        <p:spPr>
          <a:xfrm>
            <a:off x="993228" y="2402084"/>
            <a:ext cx="4469524" cy="2053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Guiding principles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Update rules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AU" dirty="0"/>
              <a:t>Environment</a:t>
            </a:r>
          </a:p>
        </p:txBody>
      </p:sp>
      <p:pic>
        <p:nvPicPr>
          <p:cNvPr id="5" name="Picture 4" descr="A comparison of a red and blue color&#10;&#10;Description automatically generated with medium confidence">
            <a:extLst>
              <a:ext uri="{FF2B5EF4-FFF2-40B4-BE49-F238E27FC236}">
                <a16:creationId xmlns:a16="http://schemas.microsoft.com/office/drawing/2014/main" id="{B072646B-3F70-1FD4-E977-682396F94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969" y="1999868"/>
            <a:ext cx="4323635" cy="112314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92BE3D-0895-B359-9638-761E93331758}"/>
              </a:ext>
            </a:extLst>
          </p:cNvPr>
          <p:cNvSpPr txBox="1"/>
          <p:nvPr/>
        </p:nvSpPr>
        <p:spPr>
          <a:xfrm>
            <a:off x="4809274" y="3215384"/>
            <a:ext cx="34870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Class distribution across segregation levels.</a:t>
            </a:r>
          </a:p>
        </p:txBody>
      </p:sp>
      <p:pic>
        <p:nvPicPr>
          <p:cNvPr id="8" name="Picture 7" descr="A comparison of a comparison of a comparison of a comparison of a comparison of a comparison of a comparison of a comparison of a comparison of a comparison of a comparison of a comparison of a comparison of&#10;&#10;Description automatically generated">
            <a:extLst>
              <a:ext uri="{FF2B5EF4-FFF2-40B4-BE49-F238E27FC236}">
                <a16:creationId xmlns:a16="http://schemas.microsoft.com/office/drawing/2014/main" id="{38FF78CE-811A-D5F5-B10B-3D3F4B0CB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952" y="3830177"/>
            <a:ext cx="3743726" cy="180862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94D7A3-188F-2D7F-33F9-EC093FA5464E}"/>
              </a:ext>
            </a:extLst>
          </p:cNvPr>
          <p:cNvSpPr txBox="1"/>
          <p:nvPr/>
        </p:nvSpPr>
        <p:spPr>
          <a:xfrm>
            <a:off x="7114303" y="5638801"/>
            <a:ext cx="34870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 dirty="0"/>
              <a:t>Internal and External opinion distributions after 30 iterations</a:t>
            </a:r>
          </a:p>
        </p:txBody>
      </p:sp>
    </p:spTree>
    <p:extLst>
      <p:ext uri="{BB962C8B-B14F-4D97-AF65-F5344CB8AC3E}">
        <p14:creationId xmlns:p14="http://schemas.microsoft.com/office/powerpoint/2010/main" val="3835429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The Facebook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B84A45-B21E-E2E2-06C7-5FBD2D70C3F5}"/>
              </a:ext>
            </a:extLst>
          </p:cNvPr>
          <p:cNvSpPr txBox="1"/>
          <p:nvPr/>
        </p:nvSpPr>
        <p:spPr>
          <a:xfrm>
            <a:off x="7094815" y="2038523"/>
            <a:ext cx="4469524" cy="2780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dirty="0"/>
              <a:t>SNAP origins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dirty="0"/>
              <a:t>Network details?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dirty="0"/>
              <a:t>Network characteristics?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dirty="0"/>
              <a:t>Why does this represent an actual social network?</a:t>
            </a:r>
          </a:p>
        </p:txBody>
      </p:sp>
      <p:pic>
        <p:nvPicPr>
          <p:cNvPr id="10" name="Picture 9" descr="A white and blue network&#10;&#10;Description automatically generated with medium confidence">
            <a:extLst>
              <a:ext uri="{FF2B5EF4-FFF2-40B4-BE49-F238E27FC236}">
                <a16:creationId xmlns:a16="http://schemas.microsoft.com/office/drawing/2014/main" id="{C8BD1516-FDCC-2EB0-955D-20D684E18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60" y="1917943"/>
            <a:ext cx="2347634" cy="221099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  <p:pic>
        <p:nvPicPr>
          <p:cNvPr id="12" name="Picture 11" descr="A group of graphs with numbers&#10;&#10;Description automatically generated">
            <a:extLst>
              <a:ext uri="{FF2B5EF4-FFF2-40B4-BE49-F238E27FC236}">
                <a16:creationId xmlns:a16="http://schemas.microsoft.com/office/drawing/2014/main" id="{130B9059-3150-F7DF-5CB9-36B9E8598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7501" y="3328517"/>
            <a:ext cx="3575107" cy="2133892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1199368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Modifications to the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B84A45-B21E-E2E2-06C7-5FBD2D70C3F5}"/>
              </a:ext>
            </a:extLst>
          </p:cNvPr>
          <p:cNvSpPr txBox="1"/>
          <p:nvPr/>
        </p:nvSpPr>
        <p:spPr>
          <a:xfrm>
            <a:off x="906518" y="1844565"/>
            <a:ext cx="4469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DGF on complete directed graphs</a:t>
            </a:r>
          </a:p>
          <a:p>
            <a:r>
              <a:rPr lang="en-AU" dirty="0"/>
              <a:t>Facebook undirected graph to directed graph</a:t>
            </a:r>
          </a:p>
          <a:p>
            <a:r>
              <a:rPr lang="en-AU" dirty="0"/>
              <a:t>Arbitrary weights (discussed later)</a:t>
            </a:r>
          </a:p>
        </p:txBody>
      </p:sp>
    </p:spTree>
    <p:extLst>
      <p:ext uri="{BB962C8B-B14F-4D97-AF65-F5344CB8AC3E}">
        <p14:creationId xmlns:p14="http://schemas.microsoft.com/office/powerpoint/2010/main" val="844702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881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Modifications to the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B84A45-B21E-E2E2-06C7-5FBD2D70C3F5}"/>
              </a:ext>
            </a:extLst>
          </p:cNvPr>
          <p:cNvSpPr txBox="1"/>
          <p:nvPr/>
        </p:nvSpPr>
        <p:spPr>
          <a:xfrm>
            <a:off x="906518" y="1844565"/>
            <a:ext cx="4469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PFS model environment breakdown</a:t>
            </a:r>
          </a:p>
          <a:p>
            <a:r>
              <a:rPr lang="en-AU" dirty="0"/>
              <a:t>A grid as an 8-regular graph</a:t>
            </a:r>
          </a:p>
          <a:p>
            <a:r>
              <a:rPr lang="en-AU" dirty="0"/>
              <a:t>Neighbourhoods with DFS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392579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{41377E77-077C-47E2-B13E-5556A7960825}tf56219246_win32</Template>
  <TotalTime>381</TotalTime>
  <Words>556</Words>
  <Application>Microsoft Office PowerPoint</Application>
  <PresentationFormat>Widescreen</PresentationFormat>
  <Paragraphs>99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Avenir Next LT Pro</vt:lpstr>
      <vt:lpstr>Avenir Next LT Pro Light</vt:lpstr>
      <vt:lpstr>Calibri</vt:lpstr>
      <vt:lpstr>Garamond</vt:lpstr>
      <vt:lpstr>SavonVTI</vt:lpstr>
      <vt:lpstr>Opinion dynamics models in empirically justified networks</vt:lpstr>
      <vt:lpstr>An introduction to social modelling</vt:lpstr>
      <vt:lpstr>Existing Models</vt:lpstr>
      <vt:lpstr>Which are right for us?</vt:lpstr>
      <vt:lpstr>DeGroot-Friedkin model overview</vt:lpstr>
      <vt:lpstr>Preference Falsification Simulation model</vt:lpstr>
      <vt:lpstr>The Facebook Dataset</vt:lpstr>
      <vt:lpstr>Modifications to the Models</vt:lpstr>
      <vt:lpstr>Modifications to the Models</vt:lpstr>
      <vt:lpstr>Modifications to the Models</vt:lpstr>
      <vt:lpstr>Simulation</vt:lpstr>
      <vt:lpstr>PFS Results</vt:lpstr>
      <vt:lpstr>DGF Results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Opinion dynamics models in empirically justified networks</dc:title>
  <dc:creator>Joel Wildman (22984156)</dc:creator>
  <cp:lastModifiedBy>Joel Wildman (22984156)</cp:lastModifiedBy>
  <cp:revision>3</cp:revision>
  <dcterms:created xsi:type="dcterms:W3CDTF">2023-10-05T04:17:11Z</dcterms:created>
  <dcterms:modified xsi:type="dcterms:W3CDTF">2023-10-05T10:38:39Z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